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67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82" r:id="rId22"/>
    <p:sldId id="383" r:id="rId23"/>
    <p:sldId id="384" r:id="rId24"/>
    <p:sldId id="334" r:id="rId25"/>
    <p:sldId id="350" r:id="rId26"/>
    <p:sldId id="377" r:id="rId27"/>
    <p:sldId id="351" r:id="rId28"/>
    <p:sldId id="396" r:id="rId29"/>
    <p:sldId id="335" r:id="rId30"/>
    <p:sldId id="304" r:id="rId31"/>
    <p:sldId id="323" r:id="rId32"/>
    <p:sldId id="395" r:id="rId33"/>
    <p:sldId id="325" r:id="rId34"/>
    <p:sldId id="342" r:id="rId35"/>
    <p:sldId id="398" r:id="rId36"/>
    <p:sldId id="327" r:id="rId37"/>
    <p:sldId id="397" r:id="rId38"/>
    <p:sldId id="330" r:id="rId39"/>
    <p:sldId id="357" r:id="rId40"/>
    <p:sldId id="358" r:id="rId41"/>
    <p:sldId id="326" r:id="rId42"/>
    <p:sldId id="331" r:id="rId43"/>
    <p:sldId id="399" r:id="rId44"/>
    <p:sldId id="374" r:id="rId45"/>
    <p:sldId id="372" r:id="rId46"/>
    <p:sldId id="333" r:id="rId47"/>
    <p:sldId id="400" r:id="rId48"/>
    <p:sldId id="375" r:id="rId49"/>
    <p:sldId id="355" r:id="rId50"/>
    <p:sldId id="348" r:id="rId51"/>
    <p:sldId id="290" r:id="rId52"/>
    <p:sldId id="311" r:id="rId53"/>
    <p:sldId id="312" r:id="rId54"/>
    <p:sldId id="313" r:id="rId55"/>
    <p:sldId id="314" r:id="rId56"/>
    <p:sldId id="316" r:id="rId57"/>
    <p:sldId id="317" r:id="rId58"/>
    <p:sldId id="352" r:id="rId59"/>
    <p:sldId id="359" r:id="rId60"/>
    <p:sldId id="267" r:id="rId61"/>
    <p:sldId id="385" r:id="rId62"/>
    <p:sldId id="388" r:id="rId63"/>
    <p:sldId id="389" r:id="rId64"/>
    <p:sldId id="390" r:id="rId65"/>
    <p:sldId id="391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7F7F"/>
    <a:srgbClr val="61CC92"/>
    <a:srgbClr val="000000"/>
    <a:srgbClr val="46B298"/>
    <a:srgbClr val="F2F2F2"/>
    <a:srgbClr val="DDDDDD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1119" autoAdjust="0"/>
  </p:normalViewPr>
  <p:slideViewPr>
    <p:cSldViewPr>
      <p:cViewPr varScale="1">
        <p:scale>
          <a:sx n="69" d="100"/>
          <a:sy n="69" d="100"/>
        </p:scale>
        <p:origin x="13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6598680"/>
        <c:axId val="166599072"/>
      </c:barChart>
      <c:catAx>
        <c:axId val="166598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599072"/>
        <c:crosses val="autoZero"/>
        <c:auto val="1"/>
        <c:lblAlgn val="ctr"/>
        <c:lblOffset val="100"/>
        <c:noMultiLvlLbl val="0"/>
      </c:catAx>
      <c:valAx>
        <c:axId val="166599072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598680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51.jpeg"/><Relationship Id="rId2" Type="http://schemas.openxmlformats.org/officeDocument/2006/relationships/image" Target="../media/image112.jpg"/><Relationship Id="rId1" Type="http://schemas.openxmlformats.org/officeDocument/2006/relationships/image" Target="../media/image111.jpg"/><Relationship Id="rId6" Type="http://schemas.openxmlformats.org/officeDocument/2006/relationships/image" Target="../media/image33.jpe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Supervisor: Mr. Kiều Trọng Khánh</a:t>
          </a:r>
          <a:endParaRPr lang="en-US" sz="25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Phạm Hồng Sang</a:t>
          </a:r>
          <a:endParaRPr lang="en-US" sz="25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Huỳnh Thanh Việt</a:t>
          </a:r>
          <a:endParaRPr lang="en-US" sz="25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Trần Tân Lên</a:t>
          </a:r>
          <a:endParaRPr lang="en-US" sz="25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Hà Chí Danh (Dropped out)</a:t>
          </a:r>
          <a:endParaRPr lang="en-US" sz="25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9/4/2014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Hệ</a:t>
            </a:r>
            <a:r>
              <a:rPr lang="en-US" baseline="0" smtClean="0"/>
              <a:t> thống em insert 1 laptop mới và matching với 1 sản phẩm có sẵn trong database.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264 có</a:t>
            </a:r>
            <a:r>
              <a:rPr lang="en-US" baseline="0" smtClean="0"/>
              <a:t> thêm 1 tên phụ.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2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2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1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6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jpeg"/><Relationship Id="rId7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.jpeg"/><Relationship Id="rId3" Type="http://schemas.openxmlformats.org/officeDocument/2006/relationships/image" Target="../media/image62.png"/><Relationship Id="rId7" Type="http://schemas.openxmlformats.org/officeDocument/2006/relationships/slide" Target="slide61.xml"/><Relationship Id="rId12" Type="http://schemas.openxmlformats.org/officeDocument/2006/relationships/image" Target="../media/image6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jpeg"/><Relationship Id="rId5" Type="http://schemas.openxmlformats.org/officeDocument/2006/relationships/image" Target="../media/image64.png"/><Relationship Id="rId15" Type="http://schemas.openxmlformats.org/officeDocument/2006/relationships/image" Target="../media/image7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jpe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jpeg"/><Relationship Id="rId7" Type="http://schemas.openxmlformats.org/officeDocument/2006/relationships/image" Target="../media/image5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51.jpe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7.png"/><Relationship Id="rId4" Type="http://schemas.openxmlformats.org/officeDocument/2006/relationships/image" Target="../media/image5.jpeg"/><Relationship Id="rId9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.jpe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6.wmf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11" Type="http://schemas.openxmlformats.org/officeDocument/2006/relationships/image" Target="../media/image7.png"/><Relationship Id="rId5" Type="http://schemas.openxmlformats.org/officeDocument/2006/relationships/image" Target="../media/image93.png"/><Relationship Id="rId10" Type="http://schemas.openxmlformats.org/officeDocument/2006/relationships/image" Target="../media/image6.png"/><Relationship Id="rId4" Type="http://schemas.openxmlformats.org/officeDocument/2006/relationships/image" Target="../media/image98.wmf"/><Relationship Id="rId9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2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image" Target="../media/image108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6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9.bin"/><Relationship Id="rId15" Type="http://schemas.openxmlformats.org/officeDocument/2006/relationships/image" Target="../media/image109.wmf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1.jpg"/><Relationship Id="rId7" Type="http://schemas.openxmlformats.org/officeDocument/2006/relationships/image" Target="../media/image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21.jpeg"/><Relationship Id="rId4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2.jpeg"/><Relationship Id="rId7" Type="http://schemas.openxmlformats.org/officeDocument/2006/relationships/image" Target="../media/image5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10" Type="http://schemas.openxmlformats.org/officeDocument/2006/relationships/image" Target="../media/image126.png"/><Relationship Id="rId4" Type="http://schemas.openxmlformats.org/officeDocument/2006/relationships/image" Target="../media/image123.jpg"/><Relationship Id="rId9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0" y="1525988"/>
            <a:ext cx="5181600" cy="5095876"/>
            <a:chOff x="5181600" y="1566862"/>
            <a:chExt cx="3992563" cy="5095876"/>
          </a:xfrm>
        </p:grpSpPr>
        <p:sp>
          <p:nvSpPr>
            <p:cNvPr id="6" name="Rectangle 5"/>
            <p:cNvSpPr/>
            <p:nvPr/>
          </p:nvSpPr>
          <p:spPr>
            <a:xfrm>
              <a:off x="5181600" y="1566862"/>
              <a:ext cx="3992563" cy="5667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1-From </a:t>
              </a:r>
              <a:r>
                <a:rPr lang="en-US" b="1" dirty="0"/>
                <a:t>Clicked Node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600" y="2460625"/>
              <a:ext cx="3962400" cy="56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2-Get Parent “table” </a:t>
              </a:r>
              <a:r>
                <a:rPr lang="en-US" b="1" dirty="0"/>
                <a:t>Node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1600" y="3352800"/>
              <a:ext cx="3962400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3-Get </a:t>
              </a:r>
              <a:r>
                <a:rPr lang="en-US" b="1" dirty="0"/>
                <a:t>All Child Node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81600" y="4213225"/>
              <a:ext cx="3979863" cy="56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Step 4-Stop </a:t>
              </a:r>
              <a:r>
                <a:rPr lang="en-US" b="1" dirty="0"/>
                <a:t>When Meet “HTML </a:t>
              </a:r>
              <a:r>
                <a:rPr lang="en-US" b="1" dirty="0" err="1" smtClean="0"/>
                <a:t>Node”Or</a:t>
              </a:r>
              <a:r>
                <a:rPr lang="en-US" b="1" dirty="0" smtClean="0"/>
                <a:t> Meet “ID”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1600" y="5105400"/>
              <a:ext cx="3979863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5-Take </a:t>
              </a:r>
              <a:r>
                <a:rPr lang="en-US" b="1" dirty="0" err="1"/>
                <a:t>XPath</a:t>
              </a:r>
              <a:r>
                <a:rPr lang="en-US" b="1" dirty="0"/>
                <a:t> 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81600" y="6096000"/>
              <a:ext cx="3992563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Step 6-Get </a:t>
              </a:r>
              <a:r>
                <a:rPr lang="en-US" b="1" dirty="0"/>
                <a:t>Data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6911181" y="2079625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6928644" y="29718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6974681" y="3832225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6974681" y="47244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6979444" y="57150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b="1" u="sng" dirty="0" smtClean="0">
                <a:solidFill>
                  <a:srgbClr val="66FF66"/>
                </a:solidFill>
              </a:rPr>
              <a:t>table/</a:t>
            </a:r>
            <a:r>
              <a:rPr lang="en-US" b="1" u="sng" dirty="0" err="1" smtClean="0">
                <a:solidFill>
                  <a:srgbClr val="66FF66"/>
                </a:solidFill>
              </a:rPr>
              <a:t>tr</a:t>
            </a:r>
            <a:r>
              <a:rPr lang="en-US" b="1" u="sng" dirty="0" smtClean="0">
                <a:solidFill>
                  <a:srgbClr val="66FF66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" y="1344935"/>
            <a:ext cx="9144000" cy="54165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7832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29753" y="2514600"/>
            <a:ext cx="2840318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/>
          <p:cNvSpPr/>
          <p:nvPr/>
        </p:nvSpPr>
        <p:spPr>
          <a:xfrm>
            <a:off x="2438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2209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91000" y="2056263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198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4663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78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667476" y="2514600"/>
            <a:ext cx="249995" cy="35052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53276" y="2535072"/>
            <a:ext cx="208352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34711" y="2514600"/>
            <a:ext cx="1485089" cy="20574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40506" y="2513463"/>
            <a:ext cx="1158365" cy="28205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242247" y="2499815"/>
            <a:ext cx="256624" cy="245318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76489" y="2482187"/>
            <a:ext cx="0" cy="262321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25710" y="2535072"/>
            <a:ext cx="651536" cy="317992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8323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hardwares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Line Callout 1 (No Border) 22"/>
          <p:cNvSpPr/>
          <p:nvPr/>
        </p:nvSpPr>
        <p:spPr>
          <a:xfrm>
            <a:off x="0" y="1333500"/>
            <a:ext cx="8229600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Name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id='pro_detail']/div/div/div[2]/div/div[1]/</a:t>
            </a:r>
            <a:r>
              <a:rPr lang="en-US" b="1" dirty="0" smtClean="0"/>
              <a:t>p</a:t>
            </a:r>
          </a:p>
          <a:p>
            <a:pPr algn="ctr"/>
            <a:r>
              <a:rPr lang="en-US" b="1" dirty="0" smtClean="0"/>
              <a:t>…</a:t>
            </a:r>
          </a:p>
          <a:p>
            <a:pPr algn="ctr"/>
            <a:r>
              <a:rPr lang="en-US" b="1" dirty="0" smtClean="0"/>
              <a:t>Display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id='pro_detail']/div/div/div[2]/div/div[5]/p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32"/>
            <a:ext cx="9094656" cy="302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1" y="2609532"/>
            <a:ext cx="7212735" cy="424846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33400" y="2209151"/>
            <a:ext cx="982200" cy="24390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0" y="4648200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44988" y="3733799"/>
            <a:ext cx="7086600" cy="274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54499" y="2209151"/>
            <a:ext cx="1798301" cy="15246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3921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2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413"/>
            <a:ext cx="9144000" cy="52925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09800" y="1565413"/>
            <a:ext cx="2971800" cy="1177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286000" y="2667000"/>
            <a:ext cx="1600200" cy="990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3719584" y="2262116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35121" y="2665862"/>
            <a:ext cx="1003679" cy="99173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/>
          <p:cNvSpPr/>
          <p:nvPr/>
        </p:nvSpPr>
        <p:spPr>
          <a:xfrm>
            <a:off x="4468505" y="2260978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Callout 1 (No Border) 44"/>
          <p:cNvSpPr/>
          <p:nvPr/>
        </p:nvSpPr>
        <p:spPr>
          <a:xfrm>
            <a:off x="609600" y="3648501"/>
            <a:ext cx="2320471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Auto Parse base on Existed parser</a:t>
            </a:r>
            <a:endParaRPr lang="en-US" b="1" dirty="0"/>
          </a:p>
        </p:txBody>
      </p:sp>
      <p:sp>
        <p:nvSpPr>
          <p:cNvPr id="46" name="Line Callout 1 (No Border) 45"/>
          <p:cNvSpPr/>
          <p:nvPr/>
        </p:nvSpPr>
        <p:spPr>
          <a:xfrm>
            <a:off x="4618061" y="3716406"/>
            <a:ext cx="2320471" cy="990600"/>
          </a:xfrm>
          <a:prstGeom prst="callout1">
            <a:avLst>
              <a:gd name="adj1" fmla="val 40327"/>
              <a:gd name="adj2" fmla="val -1023"/>
              <a:gd name="adj3" fmla="val 52534"/>
              <a:gd name="adj4" fmla="val -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 Option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6282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09" y="1121710"/>
            <a:ext cx="9143999" cy="5736290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288" y="2567400"/>
            <a:ext cx="31983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FFFF00"/>
                </a:solidFill>
              </a:rPr>
              <a:t>MTXT </a:t>
            </a:r>
            <a:r>
              <a:rPr lang="en-US" b="1" smtClean="0">
                <a:solidFill>
                  <a:srgbClr val="FFFF00"/>
                </a:solidFill>
              </a:rPr>
              <a:t>Asus</a:t>
            </a:r>
          </a:p>
          <a:p>
            <a:pPr algn="ctr"/>
            <a:r>
              <a:rPr lang="en-US" b="1" smtClean="0">
                <a:solidFill>
                  <a:srgbClr val="FFFF00"/>
                </a:solidFill>
              </a:rPr>
              <a:t> K450CC-WX263D </a:t>
            </a:r>
            <a:r>
              <a:rPr lang="en-US" b="1">
                <a:solidFill>
                  <a:srgbClr val="FFFF00"/>
                </a:solidFill>
              </a:rPr>
              <a:t>màu xám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8924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1239993"/>
            <a:ext cx="1219200" cy="34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85514" y="2567400"/>
            <a:ext cx="3005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66FF66"/>
                </a:solidFill>
              </a:rPr>
              <a:t>Máy Tính Xách Tay ASUS </a:t>
            </a:r>
            <a:endParaRPr lang="en-US" b="1" smtClean="0">
              <a:solidFill>
                <a:srgbClr val="66FF66"/>
              </a:solidFill>
            </a:endParaRPr>
          </a:p>
          <a:p>
            <a:pPr algn="ctr"/>
            <a:r>
              <a:rPr lang="en-US" b="1" smtClean="0">
                <a:solidFill>
                  <a:srgbClr val="66FF66"/>
                </a:solidFill>
              </a:rPr>
              <a:t>K450CC-WX263D </a:t>
            </a:r>
            <a:r>
              <a:rPr lang="en-US" b="1">
                <a:solidFill>
                  <a:srgbClr val="66FF66"/>
                </a:solidFill>
              </a:rPr>
              <a:t>(GRAY)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906" y="4038600"/>
            <a:ext cx="6427694" cy="110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1420906" y="3213731"/>
            <a:ext cx="484094" cy="1761811"/>
          </a:xfrm>
          <a:prstGeom prst="straightConnector1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62202" y="3213731"/>
            <a:ext cx="4038598" cy="1375142"/>
          </a:xfrm>
          <a:prstGeom prst="straightConnector1">
            <a:avLst/>
          </a:prstGeom>
          <a:noFill/>
          <a:ln w="44450" cmpd="sng">
            <a:solidFill>
              <a:srgbClr val="66FF66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736" y="5499595"/>
            <a:ext cx="8597573" cy="128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71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eft Arrow 22"/>
          <p:cNvSpPr/>
          <p:nvPr/>
        </p:nvSpPr>
        <p:spPr>
          <a:xfrm>
            <a:off x="7148185" y="1870246"/>
            <a:ext cx="489744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0242" y="6038716"/>
            <a:ext cx="403411" cy="441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88458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8459" y="4866584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87990" y="6038716"/>
            <a:ext cx="403411" cy="4644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78724" y="6558314"/>
            <a:ext cx="412677" cy="2234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82734" y="1239993"/>
            <a:ext cx="2316162" cy="987425"/>
            <a:chOff x="5074691" y="3405549"/>
            <a:chExt cx="2316709" cy="986470"/>
          </a:xfrm>
        </p:grpSpPr>
        <p:pic>
          <p:nvPicPr>
            <p:cNvPr id="32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216899" y="1121710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1979" y="171929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New</a:t>
            </a:r>
            <a:endParaRPr lang="en-US" sz="2400" b="1">
              <a:solidFill>
                <a:srgbClr val="FFFF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5098896" y="2065538"/>
            <a:ext cx="692304" cy="261908"/>
          </a:xfrm>
          <a:prstGeom prst="straightConnector1">
            <a:avLst/>
          </a:prstGeom>
          <a:ln w="76200">
            <a:solidFill>
              <a:srgbClr val="66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021541" y="2065538"/>
            <a:ext cx="761193" cy="261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588459" y="4869238"/>
            <a:ext cx="421941" cy="260623"/>
            <a:chOff x="6588459" y="4866870"/>
            <a:chExt cx="421941" cy="260623"/>
          </a:xfrm>
        </p:grpSpPr>
        <p:sp>
          <p:nvSpPr>
            <p:cNvPr id="49" name="Rectangle 48"/>
            <p:cNvSpPr/>
            <p:nvPr/>
          </p:nvSpPr>
          <p:spPr>
            <a:xfrm>
              <a:off x="6588459" y="4866870"/>
              <a:ext cx="421941" cy="2606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1050" y="4904670"/>
              <a:ext cx="296758" cy="194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Rectangle 52"/>
          <p:cNvSpPr/>
          <p:nvPr/>
        </p:nvSpPr>
        <p:spPr>
          <a:xfrm>
            <a:off x="1080242" y="6558314"/>
            <a:ext cx="403411" cy="223486"/>
          </a:xfrm>
          <a:prstGeom prst="rect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2541" y="6558314"/>
            <a:ext cx="403411" cy="223486"/>
            <a:chOff x="953215" y="4992717"/>
            <a:chExt cx="403411" cy="223486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1979" y="5016345"/>
              <a:ext cx="260237" cy="19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ectangle 55"/>
            <p:cNvSpPr/>
            <p:nvPr/>
          </p:nvSpPr>
          <p:spPr>
            <a:xfrm>
              <a:off x="953215" y="4992717"/>
              <a:ext cx="403411" cy="2234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83356" y="6558314"/>
            <a:ext cx="412677" cy="223486"/>
            <a:chOff x="8225292" y="5122272"/>
            <a:chExt cx="412677" cy="223486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83251" y="5139147"/>
              <a:ext cx="296758" cy="194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Rectangle 56"/>
            <p:cNvSpPr/>
            <p:nvPr/>
          </p:nvSpPr>
          <p:spPr>
            <a:xfrm>
              <a:off x="8225292" y="5122272"/>
              <a:ext cx="412677" cy="2234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1905000" y="4854860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05000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-58538" y="30480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699125" y="1304302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3227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3" grpId="0" animBg="1"/>
      <p:bldP spid="17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36" grpId="0"/>
      <p:bldP spid="53" grpId="0" animBg="1"/>
      <p:bldP spid="58" grpId="0" animBg="1"/>
      <p:bldP spid="59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>
            <a:hlinkClick r:id="rId7" action="ppaction://hlinksldjump"/>
          </p:cNvPr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33" y="535686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685062" y="4505255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65" y="526178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1428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cxnSp>
        <p:nvCxnSpPr>
          <p:cNvPr id="21505" name="Elbow Connector 21504"/>
          <p:cNvCxnSpPr>
            <a:stCxn id="26" idx="2"/>
          </p:cNvCxnSpPr>
          <p:nvPr/>
        </p:nvCxnSpPr>
        <p:spPr>
          <a:xfrm rot="16200000" flipH="1">
            <a:off x="3072992" y="6040583"/>
            <a:ext cx="94974" cy="110497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9" name="Elbow Connector 21508"/>
          <p:cNvCxnSpPr/>
          <p:nvPr/>
        </p:nvCxnSpPr>
        <p:spPr>
          <a:xfrm rot="10800000" flipV="1">
            <a:off x="5105928" y="6503003"/>
            <a:ext cx="2889393" cy="137554"/>
          </a:xfrm>
          <a:prstGeom prst="bentConnector3">
            <a:avLst>
              <a:gd name="adj1" fmla="val 33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27" y="6396335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287756"/>
            <a:ext cx="9144000" cy="5570243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49692" y="1382734"/>
            <a:ext cx="1155116" cy="755762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280238" y="1504087"/>
            <a:ext cx="1019986" cy="789182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7402896" y="1779584"/>
            <a:ext cx="549643" cy="2824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96" y="134493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5416068" y="1732775"/>
            <a:ext cx="641885" cy="3318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247898" y="1683859"/>
            <a:ext cx="661782" cy="429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001027" y="1513207"/>
            <a:ext cx="2195719" cy="770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00" b="1" smtClean="0"/>
          </a:p>
          <a:p>
            <a:pPr algn="ctr">
              <a:defRPr/>
            </a:pPr>
            <a:r>
              <a:rPr lang="en-US" sz="1700" b="1" smtClean="0"/>
              <a:t>Compare</a:t>
            </a:r>
          </a:p>
          <a:p>
            <a:pPr algn="ctr">
              <a:defRPr/>
            </a:pPr>
            <a:r>
              <a:rPr lang="en-US" sz="1700" b="1" smtClean="0"/>
              <a:t>87% </a:t>
            </a:r>
            <a:r>
              <a:rPr lang="en-US" sz="1700" b="1"/>
              <a:t/>
            </a:r>
            <a:br>
              <a:rPr lang="en-US" sz="1700" b="1"/>
            </a:br>
            <a:endParaRPr lang="en-US" sz="1700" b="1" dirty="0"/>
          </a:p>
        </p:txBody>
      </p:sp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4255" y="2197123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FF00"/>
                </a:solidFill>
              </a:rPr>
              <a:t>Intel, Core i3, 3217U, 1.80 GHz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8371" y="2221557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 Intel </a:t>
            </a:r>
            <a:r>
              <a:rPr lang="it-IT"/>
              <a:t>Core i3-3217U 1.80 GHz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794800" y="2803565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50"/>
                </a:solidFill>
              </a:rPr>
              <a:t>Intel </a:t>
            </a:r>
            <a:r>
              <a:rPr lang="en-US" b="1">
                <a:solidFill>
                  <a:srgbClr val="00B050"/>
                </a:solidFill>
              </a:rPr>
              <a:t>Core i3-3217U</a:t>
            </a: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856" y="3280234"/>
            <a:ext cx="6912088" cy="231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940644" y="2444607"/>
            <a:ext cx="316483" cy="730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3923889" y="3540810"/>
            <a:ext cx="316483" cy="620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2117" y="4213142"/>
            <a:ext cx="4704846" cy="133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65" y="6110696"/>
            <a:ext cx="4704846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3112" y="6110694"/>
            <a:ext cx="3157710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926944" y="4419600"/>
            <a:ext cx="978056" cy="16910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4" idx="3"/>
            <a:endCxn id="45" idx="1"/>
          </p:cNvCxnSpPr>
          <p:nvPr/>
        </p:nvCxnSpPr>
        <p:spPr>
          <a:xfrm flipV="1">
            <a:off x="4931211" y="6378692"/>
            <a:ext cx="951901" cy="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45314" y="5722348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Dictionary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90714" y="5722348"/>
            <a:ext cx="3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ProductAttribute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72322" y="3305439"/>
            <a:ext cx="30924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65788" y="6365560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00754" y="6378691"/>
            <a:ext cx="42830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3767499"/>
            <a:ext cx="128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Laptop Id</a:t>
            </a:r>
            <a:endParaRPr lang="en-US"/>
          </a:p>
        </p:txBody>
      </p:sp>
      <p:cxnSp>
        <p:nvCxnSpPr>
          <p:cNvPr id="21514" name="Straight Arrow Connector 21513"/>
          <p:cNvCxnSpPr>
            <a:stCxn id="66" idx="0"/>
            <a:endCxn id="60" idx="2"/>
          </p:cNvCxnSpPr>
          <p:nvPr/>
        </p:nvCxnSpPr>
        <p:spPr>
          <a:xfrm flipV="1">
            <a:off x="641820" y="3495369"/>
            <a:ext cx="285124" cy="272130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76759" y="3782558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Hardware in database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25038" y="3767499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New hardware</a:t>
            </a:r>
            <a:endParaRPr lang="en-US"/>
          </a:p>
        </p:txBody>
      </p:sp>
      <p:cxnSp>
        <p:nvCxnSpPr>
          <p:cNvPr id="21519" name="Straight Arrow Connector 21518"/>
          <p:cNvCxnSpPr/>
          <p:nvPr/>
        </p:nvCxnSpPr>
        <p:spPr>
          <a:xfrm flipV="1">
            <a:off x="2650745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1" name="Straight Arrow Connector 21520"/>
          <p:cNvCxnSpPr>
            <a:stCxn id="74" idx="0"/>
          </p:cNvCxnSpPr>
          <p:nvPr/>
        </p:nvCxnSpPr>
        <p:spPr>
          <a:xfrm flipV="1">
            <a:off x="6099024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6" name="Straight Arrow Connector 21525"/>
          <p:cNvCxnSpPr>
            <a:endCxn id="61" idx="0"/>
          </p:cNvCxnSpPr>
          <p:nvPr/>
        </p:nvCxnSpPr>
        <p:spPr>
          <a:xfrm flipH="1">
            <a:off x="1376759" y="5105400"/>
            <a:ext cx="445358" cy="126016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8" name="Straight Arrow Connector 21527"/>
          <p:cNvCxnSpPr>
            <a:stCxn id="60" idx="2"/>
          </p:cNvCxnSpPr>
          <p:nvPr/>
        </p:nvCxnSpPr>
        <p:spPr>
          <a:xfrm>
            <a:off x="926944" y="3495369"/>
            <a:ext cx="5973810" cy="28701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628655" y="6378691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endCxn id="86" idx="0"/>
          </p:cNvCxnSpPr>
          <p:nvPr/>
        </p:nvCxnSpPr>
        <p:spPr>
          <a:xfrm>
            <a:off x="6400800" y="5105400"/>
            <a:ext cx="1438826" cy="1273291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248747" y="1284096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65787" y="3300967"/>
            <a:ext cx="2991443" cy="19440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57127" y="3297701"/>
            <a:ext cx="3394970" cy="1976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56847" y="6378690"/>
            <a:ext cx="1942039" cy="2679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699818" y="5649050"/>
            <a:ext cx="209862" cy="74452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45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" grpId="0"/>
      <p:bldP spid="39" grpId="0"/>
      <p:bldP spid="40" grpId="0"/>
      <p:bldP spid="3" grpId="0" animBg="1"/>
      <p:bldP spid="42" grpId="0" animBg="1"/>
      <p:bldP spid="53" grpId="0"/>
      <p:bldP spid="54" grpId="0"/>
      <p:bldP spid="60" grpId="0" animBg="1"/>
      <p:bldP spid="61" grpId="0" animBg="1"/>
      <p:bldP spid="62" grpId="0" animBg="1"/>
      <p:bldP spid="66" grpId="0"/>
      <p:bldP spid="73" grpId="0"/>
      <p:bldP spid="74" grpId="0"/>
      <p:bldP spid="86" grpId="0" animBg="1"/>
      <p:bldP spid="47" grpId="0"/>
      <p:bldP spid="55" grpId="0" animBg="1"/>
      <p:bldP spid="56" grpId="0" animBg="1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2851150" y="646733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2010"/>
            <a:ext cx="7924799" cy="42126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5629" y="2667000"/>
            <a:ext cx="6625771" cy="175133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932884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>
                          <a:solidFill>
                            <a:schemeClr val="dk1"/>
                          </a:solidFill>
                        </a:rPr>
                        <a:t>Display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085188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  <p:sp>
        <p:nvSpPr>
          <p:cNvPr id="5" name="Oval 4"/>
          <p:cNvSpPr/>
          <p:nvPr/>
        </p:nvSpPr>
        <p:spPr>
          <a:xfrm>
            <a:off x="0" y="4359275"/>
            <a:ext cx="4343400" cy="2328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4343400" y="4876800"/>
            <a:ext cx="609600" cy="646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4917141" y="4502986"/>
            <a:ext cx="825867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07972" y="2606717"/>
            <a:ext cx="2497228" cy="1752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6"/>
          </p:cNvCxnSpPr>
          <p:nvPr/>
        </p:nvCxnSpPr>
        <p:spPr>
          <a:xfrm>
            <a:off x="3505200" y="3482996"/>
            <a:ext cx="1371600" cy="374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4917141" y="3713935"/>
            <a:ext cx="74892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5564841" y="3549650"/>
            <a:ext cx="381000" cy="166399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5954806" y="4179820"/>
            <a:ext cx="2579593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Suggest for user </a:t>
            </a:r>
          </a:p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make decision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5" grpId="0" animBg="1"/>
      <p:bldP spid="15" grpId="0" animBg="1"/>
      <p:bldP spid="16" grpId="0" animBg="1"/>
      <p:bldP spid="20" grpId="0" animBg="1"/>
      <p:bldP spid="14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9" y="2009820"/>
            <a:ext cx="7050741" cy="340250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4096" y="5501406"/>
            <a:ext cx="4100608" cy="131592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3657600" y="2547150"/>
            <a:ext cx="3691950" cy="21681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1295400" y="4800873"/>
            <a:ext cx="18887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78" y="5594871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0" y="6180455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53" y="5634747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304800" y="1551403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57600" y="2086410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57600" y="236584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260790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63593" y="286234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72558" y="361226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77040" y="389252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672558" y="415906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83975" y="2421864"/>
            <a:ext cx="2421225" cy="1959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514600" y="5963529"/>
            <a:ext cx="4114800" cy="742071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6096000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b="59849"/>
          <a:stretch/>
        </p:blipFill>
        <p:spPr>
          <a:xfrm>
            <a:off x="152400" y="2052359"/>
            <a:ext cx="4419601" cy="3734356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556614" y="5426021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730" r="4657" b="31454"/>
          <a:stretch/>
        </p:blipFill>
        <p:spPr>
          <a:xfrm>
            <a:off x="4648200" y="2052359"/>
            <a:ext cx="4343400" cy="3742994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6280601" y="5421868"/>
            <a:ext cx="2710999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videocardbenchmark.net</a:t>
            </a:r>
            <a:endParaRPr lang="en-US" i="1" u="sng" dirty="0"/>
          </a:p>
        </p:txBody>
      </p:sp>
      <p:sp>
        <p:nvSpPr>
          <p:cNvPr id="15" name="Rectangle 14"/>
          <p:cNvSpPr/>
          <p:nvPr/>
        </p:nvSpPr>
        <p:spPr>
          <a:xfrm>
            <a:off x="152400" y="2034429"/>
            <a:ext cx="1371600" cy="3760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97924" y="2052359"/>
            <a:ext cx="974077" cy="3373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10401" y="2133409"/>
            <a:ext cx="1981200" cy="3292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48200" y="2135739"/>
            <a:ext cx="1143000" cy="3659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29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10" y="1447800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39408" y="3870759"/>
            <a:ext cx="2491388" cy="40011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Intel Core i5-4200U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8039" y="4941570"/>
            <a:ext cx="1992561" cy="251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/>
          <p:cNvCxnSpPr>
            <a:stCxn id="16" idx="1"/>
            <a:endCxn id="11" idx="2"/>
          </p:cNvCxnSpPr>
          <p:nvPr/>
        </p:nvCxnSpPr>
        <p:spPr>
          <a:xfrm flipH="1" flipV="1">
            <a:off x="1485102" y="4270869"/>
            <a:ext cx="1322937" cy="796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0094" y="3891891"/>
            <a:ext cx="2491388" cy="37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85194" y="1929342"/>
            <a:ext cx="5457142" cy="4547658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85563"/>
          <a:stretch/>
        </p:blipFill>
        <p:spPr>
          <a:xfrm>
            <a:off x="285194" y="2034225"/>
            <a:ext cx="5457143" cy="1342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r="5920" b="22685"/>
          <a:stretch/>
        </p:blipFill>
        <p:spPr>
          <a:xfrm>
            <a:off x="285194" y="4343400"/>
            <a:ext cx="5457142" cy="201754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13765" y="4114800"/>
            <a:ext cx="8966" cy="176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13765" y="38862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12140" y="36576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012140" y="3446925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5194" y="2034225"/>
            <a:ext cx="5457142" cy="210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85193" y="5715000"/>
            <a:ext cx="5457142" cy="245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5742335" y="1992975"/>
            <a:ext cx="811441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13.022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5742335" y="5715000"/>
            <a:ext cx="697627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3.302</a:t>
            </a:r>
            <a:endParaRPr lang="en-US" sz="16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175996"/>
                  </p:ext>
                </p:extLst>
              </p:nvPr>
            </p:nvGraphicFramePr>
            <p:xfrm>
              <a:off x="5410200" y="2714117"/>
              <a:ext cx="3422426" cy="289458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33251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13022</m:t>
                                    </m:r>
                                  </m:den>
                                </m:f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3302</m:t>
                                </m:r>
                              </m:oMath>
                            </m:oMathPara>
                          </a14:m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r>
                            <a:rPr lang="en-US" b="1" dirty="0" smtClean="0">
                              <a:solidFill>
                                <a:srgbClr val="FF0000"/>
                              </a:solidFill>
                            </a:rPr>
                            <a:t>24.95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196319"/>
                  </p:ext>
                </p:extLst>
              </p:nvPr>
            </p:nvGraphicFramePr>
            <p:xfrm>
              <a:off x="5410200" y="2714117"/>
              <a:ext cx="3422426" cy="280136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1429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3" marR="91443" anchor="ctr">
                        <a:blipFill rotWithShape="0">
                          <a:blip r:embed="rId8"/>
                          <a:stretch>
                            <a:fillRect l="-100356" t="-97872" r="-1779" b="-680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0" name="Curved Up Arrow 49"/>
          <p:cNvSpPr/>
          <p:nvPr/>
        </p:nvSpPr>
        <p:spPr>
          <a:xfrm rot="19656904">
            <a:off x="6491292" y="5790922"/>
            <a:ext cx="914400" cy="457200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/>
          <p:cNvSpPr/>
          <p:nvPr/>
        </p:nvSpPr>
        <p:spPr>
          <a:xfrm rot="3257078" flipV="1">
            <a:off x="6574920" y="1935942"/>
            <a:ext cx="914400" cy="460794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304360" y="3544567"/>
            <a:ext cx="2491388" cy="40011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Intel Core i5-4200U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1945" y="3553178"/>
            <a:ext cx="2491388" cy="37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3" idx="2"/>
            <a:endCxn id="43" idx="0"/>
          </p:cNvCxnSpPr>
          <p:nvPr/>
        </p:nvCxnSpPr>
        <p:spPr>
          <a:xfrm>
            <a:off x="1527639" y="3932156"/>
            <a:ext cx="1486125" cy="1782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31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2" grpId="0" animBg="1"/>
      <p:bldP spid="43" grpId="0" animBg="1"/>
      <p:bldP spid="45" grpId="0" animBg="1"/>
      <p:bldP spid="46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30933"/>
              </p:ext>
            </p:extLst>
          </p:nvPr>
        </p:nvGraphicFramePr>
        <p:xfrm>
          <a:off x="765629" y="1776280"/>
          <a:ext cx="7391400" cy="45909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Display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087" y="1457325"/>
            <a:ext cx="6219825" cy="3943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0" y="1828800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4000" y="4114800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375" y="1411465"/>
            <a:ext cx="6200775" cy="544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79868" y="2060662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79868" y="4134732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79868" y="6253235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256213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2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766781"/>
              </p:ext>
            </p:extLst>
          </p:nvPr>
        </p:nvGraphicFramePr>
        <p:xfrm>
          <a:off x="3048000" y="1447800"/>
          <a:ext cx="3505200" cy="36938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Display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d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147804"/>
              </p:ext>
            </p:extLst>
          </p:nvPr>
        </p:nvGraphicFramePr>
        <p:xfrm>
          <a:off x="1884363" y="5372100"/>
          <a:ext cx="6092825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53" name="Equation" r:id="rId5" imgW="2374560" imgH="393480" progId="Equation.DSMT4">
                  <p:embed/>
                </p:oleObj>
              </mc:Choice>
              <mc:Fallback>
                <p:oleObj name="Equation" r:id="rId5" imgW="237456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5372100"/>
                        <a:ext cx="6092825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1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72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1767517" y="2188402"/>
            <a:ext cx="5517930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sym typeface="Wingdings" panose="05000000000000000000" pitchFamily="2" charset="2"/>
              </a:rPr>
              <a:t>G</a:t>
            </a:r>
            <a:r>
              <a:rPr lang="en-US" sz="2000" b="1" dirty="0" smtClean="0">
                <a:sym typeface="Wingdings" panose="05000000000000000000" pitchFamily="2" charset="2"/>
              </a:rPr>
              <a:t>et all product include product’s score and </a:t>
            </a:r>
            <a:r>
              <a:rPr lang="en-US" sz="2000" b="1" dirty="0">
                <a:sym typeface="Wingdings" panose="05000000000000000000" pitchFamily="2" charset="2"/>
              </a:rPr>
              <a:t>t</a:t>
            </a:r>
            <a:r>
              <a:rPr lang="en-US" sz="2000" b="1" dirty="0" smtClean="0">
                <a:sym typeface="Wingdings" panose="05000000000000000000" pitchFamily="2" charset="2"/>
              </a:rPr>
              <a:t>ake the best product’s score.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7723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30359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9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312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956367"/>
              </p:ext>
            </p:extLst>
          </p:nvPr>
        </p:nvGraphicFramePr>
        <p:xfrm>
          <a:off x="3419182" y="4800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1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800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517345"/>
              </p:ext>
            </p:extLst>
          </p:nvPr>
        </p:nvGraphicFramePr>
        <p:xfrm>
          <a:off x="5785864" y="4828309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32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828309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5" y="3794518"/>
            <a:ext cx="7082971" cy="1782899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975726" y="3468191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50232" y="5390862"/>
            <a:ext cx="14675" cy="411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344784" y="3200400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331337" y="5786810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846639" y="5178677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34464" y="4548975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767517" y="2188402"/>
            <a:ext cx="5517930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sym typeface="Wingdings" panose="05000000000000000000" pitchFamily="2" charset="2"/>
              </a:rPr>
              <a:t>G</a:t>
            </a:r>
            <a:r>
              <a:rPr lang="en-US" sz="2000" b="1" dirty="0" smtClean="0">
                <a:sym typeface="Wingdings" panose="05000000000000000000" pitchFamily="2" charset="2"/>
              </a:rPr>
              <a:t>et all product alias include store, product’s price.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34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1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352047"/>
              </p:ext>
            </p:extLst>
          </p:nvPr>
        </p:nvGraphicFramePr>
        <p:xfrm>
          <a:off x="765629" y="1389759"/>
          <a:ext cx="7924801" cy="54445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5992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87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5992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5992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280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42.71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dk1"/>
                          </a:solidFill>
                        </a:rPr>
                        <a:t>37.40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24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78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059354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985262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8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9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405015"/>
              </p:ext>
            </p:extLst>
          </p:nvPr>
        </p:nvGraphicFramePr>
        <p:xfrm>
          <a:off x="3359150" y="61214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30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61214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203138"/>
              </p:ext>
            </p:extLst>
          </p:nvPr>
        </p:nvGraphicFramePr>
        <p:xfrm>
          <a:off x="6314623" y="6132286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31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6132286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FF00"/>
                </a:solidFill>
              </a:rPr>
              <a:t>Product’s</a:t>
            </a:r>
            <a:r>
              <a:rPr lang="en-US" sz="2000" dirty="0"/>
              <a:t> </a:t>
            </a:r>
            <a:r>
              <a:rPr lang="en-US" b="1" dirty="0">
                <a:solidFill>
                  <a:srgbClr val="FFFF00"/>
                </a:solidFill>
              </a:rPr>
              <a:t>score</a:t>
            </a:r>
            <a:r>
              <a:rPr lang="en-US" sz="2000" dirty="0"/>
              <a:t> on the scale from </a:t>
            </a:r>
            <a:r>
              <a:rPr lang="en-US" sz="2000" dirty="0">
                <a:solidFill>
                  <a:srgbClr val="FFFF00"/>
                </a:solidFill>
              </a:rPr>
              <a:t>1</a:t>
            </a:r>
            <a:r>
              <a:rPr lang="en-US" sz="2000" dirty="0"/>
              <a:t> to </a:t>
            </a:r>
            <a:r>
              <a:rPr lang="en-US" b="1" dirty="0">
                <a:solidFill>
                  <a:srgbClr val="FFFF00"/>
                </a:solidFill>
              </a:rPr>
              <a:t>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>
                <a:solidFill>
                  <a:srgbClr val="FFFF00"/>
                </a:solidFill>
              </a:rPr>
              <a:t>p</a:t>
            </a:r>
            <a:r>
              <a:rPr lang="en-US" sz="2000" dirty="0" smtClean="0">
                <a:solidFill>
                  <a:srgbClr val="FFFF00"/>
                </a:solidFill>
              </a:rPr>
              <a:t>rice </a:t>
            </a:r>
            <a:r>
              <a:rPr lang="en-US" sz="2000" dirty="0">
                <a:solidFill>
                  <a:srgbClr val="FFFF00"/>
                </a:solidFill>
              </a:rPr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Flowchart: Document 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6" name="WordArt 7"/>
          <p:cNvSpPr>
            <a:spLocks noChangeArrowheads="1" noChangeShapeType="1" noTextEdit="1"/>
          </p:cNvSpPr>
          <p:nvPr/>
        </p:nvSpPr>
        <p:spPr bwMode="gray">
          <a:xfrm>
            <a:off x="1467519" y="2667000"/>
            <a:ext cx="65532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 Comparisons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62001"/>
            <a:ext cx="80010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1"/>
            <a:ext cx="7772400" cy="121919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Problem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7772400" cy="6373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Given 2 strings. Calculate their matching percent.</a:t>
            </a:r>
            <a:endParaRPr lang="en-GB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967935"/>
              </p:ext>
            </p:extLst>
          </p:nvPr>
        </p:nvGraphicFramePr>
        <p:xfrm>
          <a:off x="533400" y="2971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 (percent)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Healthy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Herded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Help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33400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785309"/>
            <a:ext cx="8161866" cy="2525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robustness to changes of word order: two strings which contain the same words, but in a different order, should be recognised as being similar.</a:t>
            </a:r>
          </a:p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independence: the algorithm should work not only in English, but in many different languages.</a:t>
            </a:r>
            <a:endParaRPr lang="en-GB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762001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</p:spPr>
            <p:txBody>
              <a:bodyPr/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 out how many adjacent character pairs are contained in both strings.</a:t>
                </a: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1,</m:t>
                        </m:r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GB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1)∩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d>
                              <m:dPr>
                                <m:ctrlPr>
                                  <a:rPr lang="en-GB" sz="3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GB" sz="32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GB" sz="3200" i="1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  <a:blipFill rotWithShape="1">
                <a:blip r:embed="rId2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</p:spPr>
            <p:txBody>
              <a:bodyPr>
                <a:normAutofit/>
              </a:bodyPr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the matching percent of 2 strings: France and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Upper case 2 strings: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FRANCE.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Break string into list of adjacent character pairs: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𝑅𝐴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𝐴𝑁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𝐶𝐸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𝐸𝑁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𝐶𝐻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its matching percent.</a:t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𝐹𝑅𝐴𝑁𝐶𝐸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𝐹𝑅𝐸𝑁𝐶𝐻</m:t>
                        </m:r>
                      </m:e>
                    </m:d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𝑅𝐴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𝐴𝑁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𝐶𝐸</m:t>
                                </m:r>
                              </m:e>
                            </m:d>
                          </m:e>
                        </m:d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𝑅𝐸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𝐸𝑁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𝐶𝐻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2×2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5+5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10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=0.4</m:t>
                    </m:r>
                  </m:oMath>
                </a14:m>
                <a:endParaRPr lang="en-GB" sz="20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2000"/>
                  <a:t>R</a:t>
                </a:r>
                <a:r>
                  <a:rPr lang="vi-VN" sz="2000"/>
                  <a:t>eference</a:t>
                </a:r>
                <a:r>
                  <a:rPr lang="en-US" sz="2000"/>
                  <a:t> : http://</a:t>
                </a:r>
                <a:r>
                  <a:rPr lang="en-US" sz="2000" smtClean="0"/>
                  <a:t>www.catalysoft.com/articles/strikeamatch.html</a:t>
                </a:r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  <a:blipFill rotWithShape="0">
                <a:blip r:embed="rId2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96668" cy="716924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Action Button: Back or Previous 9">
            <a:hlinkClick r:id="rId6" action="ppaction://hlinksldjump" highlightClick="1"/>
          </p:cNvPr>
          <p:cNvSpPr/>
          <p:nvPr/>
        </p:nvSpPr>
        <p:spPr>
          <a:xfrm>
            <a:off x="7099300" y="6172200"/>
            <a:ext cx="20574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43000" y="1507650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http://gpuboss.com/gpus/Radeon-R9-270X-vs-GeForce-GTX-760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92200" y="1607688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http://cpuboss.com/cpus/Intel-Core-i7-4790-vs-Intel-Core-i7-4770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3262</TotalTime>
  <Words>1393</Words>
  <Application>Microsoft Office PowerPoint</Application>
  <PresentationFormat>On-screen Show (4:3)</PresentationFormat>
  <Paragraphs>375</Paragraphs>
  <Slides>65</Slides>
  <Notes>7</Notes>
  <HiddenSlides>6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宋体</vt:lpstr>
      <vt:lpstr>Arial</vt:lpstr>
      <vt:lpstr>Calibri</vt:lpstr>
      <vt:lpstr>Calibri (Body)</vt:lpstr>
      <vt:lpstr>Calibri Light</vt:lpstr>
      <vt:lpstr>Cambria Math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MathType 6.0 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Problem</vt:lpstr>
      <vt:lpstr>PowerPoint Presentation</vt:lpstr>
      <vt:lpstr>Solution</vt:lpstr>
      <vt:lpstr>Example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399</cp:revision>
  <dcterms:created xsi:type="dcterms:W3CDTF">2004-09-21T09:36:36Z</dcterms:created>
  <dcterms:modified xsi:type="dcterms:W3CDTF">2014-09-04T01:13:00Z</dcterms:modified>
</cp:coreProperties>
</file>